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0" r:id="rId4"/>
    <p:sldId id="257" r:id="rId5"/>
    <p:sldId id="258" r:id="rId6"/>
    <p:sldId id="259" r:id="rId7"/>
    <p:sldId id="260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3B6EF-D77F-4C6D-AB7B-C4B29AD70B96}" v="1" dt="2023-04-17T19:18:02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Murphy" userId="4907ca5b-cb2e-4003-9326-90dd8657e453" providerId="ADAL" clId="{9043B6EF-D77F-4C6D-AB7B-C4B29AD70B96}"/>
    <pc:docChg chg="modSld">
      <pc:chgData name="Mary Murphy" userId="4907ca5b-cb2e-4003-9326-90dd8657e453" providerId="ADAL" clId="{9043B6EF-D77F-4C6D-AB7B-C4B29AD70B96}" dt="2023-04-17T19:18:02.063" v="0"/>
      <pc:docMkLst>
        <pc:docMk/>
      </pc:docMkLst>
      <pc:sldChg chg="addSp">
        <pc:chgData name="Mary Murphy" userId="4907ca5b-cb2e-4003-9326-90dd8657e453" providerId="ADAL" clId="{9043B6EF-D77F-4C6D-AB7B-C4B29AD70B96}" dt="2023-04-17T19:18:02.063" v="0"/>
        <pc:sldMkLst>
          <pc:docMk/>
          <pc:sldMk cId="937285514" sldId="256"/>
        </pc:sldMkLst>
        <pc:picChg chg="add">
          <ac:chgData name="Mary Murphy" userId="4907ca5b-cb2e-4003-9326-90dd8657e453" providerId="ADAL" clId="{9043B6EF-D77F-4C6D-AB7B-C4B29AD70B96}" dt="2023-04-17T19:18:02.063" v="0"/>
          <ac:picMkLst>
            <pc:docMk/>
            <pc:sldMk cId="937285514" sldId="256"/>
            <ac:picMk id="2" creationId="{15F9C09D-88BB-5DBE-9ADF-FBF14A9C1002}"/>
          </ac:picMkLst>
        </pc:picChg>
      </pc:sldChg>
    </pc:docChg>
  </pc:docChgLst>
  <pc:docChgLst>
    <pc:chgData name="Mary Murphy" userId="4907ca5b-cb2e-4003-9326-90dd8657e453" providerId="ADAL" clId="{3E3BA135-619A-4B39-BE3F-037D67ED0FBD}"/>
    <pc:docChg chg="custSel addSld delSld modSld">
      <pc:chgData name="Mary Murphy" userId="4907ca5b-cb2e-4003-9326-90dd8657e453" providerId="ADAL" clId="{3E3BA135-619A-4B39-BE3F-037D67ED0FBD}" dt="2023-03-09T13:00:43.973" v="633" actId="1035"/>
      <pc:docMkLst>
        <pc:docMk/>
      </pc:docMkLst>
      <pc:sldChg chg="modSp mod">
        <pc:chgData name="Mary Murphy" userId="4907ca5b-cb2e-4003-9326-90dd8657e453" providerId="ADAL" clId="{3E3BA135-619A-4B39-BE3F-037D67ED0FBD}" dt="2023-02-12T20:02:53.656" v="64" actId="14100"/>
        <pc:sldMkLst>
          <pc:docMk/>
          <pc:sldMk cId="937285514" sldId="256"/>
        </pc:sldMkLst>
        <pc:spChg chg="mod">
          <ac:chgData name="Mary Murphy" userId="4907ca5b-cb2e-4003-9326-90dd8657e453" providerId="ADAL" clId="{3E3BA135-619A-4B39-BE3F-037D67ED0FBD}" dt="2023-02-12T20:02:53.656" v="64" actId="14100"/>
          <ac:spMkLst>
            <pc:docMk/>
            <pc:sldMk cId="937285514" sldId="256"/>
            <ac:spMk id="4" creationId="{4DC2E140-D4FB-71B5-1762-CB6132D5C137}"/>
          </ac:spMkLst>
        </pc:spChg>
      </pc:sldChg>
      <pc:sldChg chg="addSp delSp modSp mod">
        <pc:chgData name="Mary Murphy" userId="4907ca5b-cb2e-4003-9326-90dd8657e453" providerId="ADAL" clId="{3E3BA135-619A-4B39-BE3F-037D67ED0FBD}" dt="2023-03-09T12:57:55.077" v="632" actId="1035"/>
        <pc:sldMkLst>
          <pc:docMk/>
          <pc:sldMk cId="2311639007" sldId="257"/>
        </pc:sldMkLst>
        <pc:spChg chg="mod">
          <ac:chgData name="Mary Murphy" userId="4907ca5b-cb2e-4003-9326-90dd8657e453" providerId="ADAL" clId="{3E3BA135-619A-4B39-BE3F-037D67ED0FBD}" dt="2023-02-13T11:28:52.991" v="484" actId="6549"/>
          <ac:spMkLst>
            <pc:docMk/>
            <pc:sldMk cId="2311639007" sldId="257"/>
            <ac:spMk id="6" creationId="{5A30D26F-E791-719B-6413-D35B0FB13D18}"/>
          </ac:spMkLst>
        </pc:spChg>
        <pc:graphicFrameChg chg="add del modGraphic">
          <ac:chgData name="Mary Murphy" userId="4907ca5b-cb2e-4003-9326-90dd8657e453" providerId="ADAL" clId="{3E3BA135-619A-4B39-BE3F-037D67ED0FBD}" dt="2023-02-13T11:28:08.957" v="403" actId="478"/>
          <ac:graphicFrameMkLst>
            <pc:docMk/>
            <pc:sldMk cId="2311639007" sldId="257"/>
            <ac:graphicFrameMk id="3" creationId="{48766352-CF18-8808-F15B-79B84CFAB903}"/>
          </ac:graphicFrameMkLst>
        </pc:graphicFrameChg>
        <pc:picChg chg="mod">
          <ac:chgData name="Mary Murphy" userId="4907ca5b-cb2e-4003-9326-90dd8657e453" providerId="ADAL" clId="{3E3BA135-619A-4B39-BE3F-037D67ED0FBD}" dt="2023-03-09T12:57:55.077" v="632" actId="1035"/>
          <ac:picMkLst>
            <pc:docMk/>
            <pc:sldMk cId="2311639007" sldId="257"/>
            <ac:picMk id="3074" creationId="{9443133A-FDAA-C3BD-D6B2-2AFB4CB5BF5F}"/>
          </ac:picMkLst>
        </pc:picChg>
      </pc:sldChg>
      <pc:sldChg chg="modSp mod">
        <pc:chgData name="Mary Murphy" userId="4907ca5b-cb2e-4003-9326-90dd8657e453" providerId="ADAL" clId="{3E3BA135-619A-4B39-BE3F-037D67ED0FBD}" dt="2023-02-12T19:57:05.313" v="2" actId="20577"/>
        <pc:sldMkLst>
          <pc:docMk/>
          <pc:sldMk cId="594515786" sldId="262"/>
        </pc:sldMkLst>
        <pc:spChg chg="mod">
          <ac:chgData name="Mary Murphy" userId="4907ca5b-cb2e-4003-9326-90dd8657e453" providerId="ADAL" clId="{3E3BA135-619A-4B39-BE3F-037D67ED0FBD}" dt="2023-02-12T19:57:05.313" v="2" actId="20577"/>
          <ac:spMkLst>
            <pc:docMk/>
            <pc:sldMk cId="594515786" sldId="262"/>
            <ac:spMk id="6" creationId="{3591295F-A667-24A8-E23E-EA3AE6F69EA9}"/>
          </ac:spMkLst>
        </pc:spChg>
      </pc:sldChg>
      <pc:sldChg chg="modSp mod">
        <pc:chgData name="Mary Murphy" userId="4907ca5b-cb2e-4003-9326-90dd8657e453" providerId="ADAL" clId="{3E3BA135-619A-4B39-BE3F-037D67ED0FBD}" dt="2023-03-09T13:00:43.973" v="633" actId="1035"/>
        <pc:sldMkLst>
          <pc:docMk/>
          <pc:sldMk cId="116601990" sldId="270"/>
        </pc:sldMkLst>
        <pc:picChg chg="mod">
          <ac:chgData name="Mary Murphy" userId="4907ca5b-cb2e-4003-9326-90dd8657e453" providerId="ADAL" clId="{3E3BA135-619A-4B39-BE3F-037D67ED0FBD}" dt="2023-03-09T13:00:43.973" v="633" actId="1035"/>
          <ac:picMkLst>
            <pc:docMk/>
            <pc:sldMk cId="116601990" sldId="270"/>
            <ac:picMk id="4" creationId="{ABB4F621-2918-599D-3766-EA99CA7C54D4}"/>
          </ac:picMkLst>
        </pc:picChg>
      </pc:sldChg>
      <pc:sldChg chg="addSp delSp modSp mod">
        <pc:chgData name="Mary Murphy" userId="4907ca5b-cb2e-4003-9326-90dd8657e453" providerId="ADAL" clId="{3E3BA135-619A-4B39-BE3F-037D67ED0FBD}" dt="2023-02-12T20:01:42.608" v="50"/>
        <pc:sldMkLst>
          <pc:docMk/>
          <pc:sldMk cId="3410430838" sldId="271"/>
        </pc:sldMkLst>
        <pc:spChg chg="del mod">
          <ac:chgData name="Mary Murphy" userId="4907ca5b-cb2e-4003-9326-90dd8657e453" providerId="ADAL" clId="{3E3BA135-619A-4B39-BE3F-037D67ED0FBD}" dt="2023-02-12T20:00:42.432" v="42"/>
          <ac:spMkLst>
            <pc:docMk/>
            <pc:sldMk cId="3410430838" sldId="271"/>
            <ac:spMk id="4" creationId="{1DD1DE82-2F80-8A92-4A37-C78C902C30E4}"/>
          </ac:spMkLst>
        </pc:spChg>
        <pc:spChg chg="add del mod">
          <ac:chgData name="Mary Murphy" userId="4907ca5b-cb2e-4003-9326-90dd8657e453" providerId="ADAL" clId="{3E3BA135-619A-4B39-BE3F-037D67ED0FBD}" dt="2023-02-12T20:01:42.608" v="50"/>
          <ac:spMkLst>
            <pc:docMk/>
            <pc:sldMk cId="3410430838" sldId="271"/>
            <ac:spMk id="7" creationId="{DA0198F3-3FB3-D08F-5B9B-A162CDAF9899}"/>
          </ac:spMkLst>
        </pc:spChg>
        <pc:picChg chg="add del mod">
          <ac:chgData name="Mary Murphy" userId="4907ca5b-cb2e-4003-9326-90dd8657e453" providerId="ADAL" clId="{3E3BA135-619A-4B39-BE3F-037D67ED0FBD}" dt="2023-02-12T20:00:49.841" v="43" actId="478"/>
          <ac:picMkLst>
            <pc:docMk/>
            <pc:sldMk cId="3410430838" sldId="271"/>
            <ac:picMk id="3" creationId="{ECB2A268-8542-9B34-BC96-97D504505B44}"/>
          </ac:picMkLst>
        </pc:picChg>
        <pc:picChg chg="add del mod">
          <ac:chgData name="Mary Murphy" userId="4907ca5b-cb2e-4003-9326-90dd8657e453" providerId="ADAL" clId="{3E3BA135-619A-4B39-BE3F-037D67ED0FBD}" dt="2023-02-12T20:01:37.419" v="49" actId="21"/>
          <ac:picMkLst>
            <pc:docMk/>
            <pc:sldMk cId="3410430838" sldId="271"/>
            <ac:picMk id="9" creationId="{C21DE2C5-34EA-1BC5-BBAD-A5B10F00693D}"/>
          </ac:picMkLst>
        </pc:picChg>
        <pc:picChg chg="add mod">
          <ac:chgData name="Mary Murphy" userId="4907ca5b-cb2e-4003-9326-90dd8657e453" providerId="ADAL" clId="{3E3BA135-619A-4B39-BE3F-037D67ED0FBD}" dt="2023-02-12T20:01:42.608" v="50"/>
          <ac:picMkLst>
            <pc:docMk/>
            <pc:sldMk cId="3410430838" sldId="271"/>
            <ac:picMk id="10" creationId="{7A89B756-952F-0A3B-69E4-79A002D58399}"/>
          </ac:picMkLst>
        </pc:picChg>
      </pc:sldChg>
      <pc:sldChg chg="del">
        <pc:chgData name="Mary Murphy" userId="4907ca5b-cb2e-4003-9326-90dd8657e453" providerId="ADAL" clId="{3E3BA135-619A-4B39-BE3F-037D67ED0FBD}" dt="2023-02-12T19:57:41.062" v="4" actId="47"/>
        <pc:sldMkLst>
          <pc:docMk/>
          <pc:sldMk cId="3175579456" sldId="272"/>
        </pc:sldMkLst>
      </pc:sldChg>
      <pc:sldChg chg="new del">
        <pc:chgData name="Mary Murphy" userId="4907ca5b-cb2e-4003-9326-90dd8657e453" providerId="ADAL" clId="{3E3BA135-619A-4B39-BE3F-037D67ED0FBD}" dt="2023-02-12T19:57:20.318" v="3" actId="47"/>
        <pc:sldMkLst>
          <pc:docMk/>
          <pc:sldMk cId="509581905" sldId="274"/>
        </pc:sldMkLst>
      </pc:sldChg>
      <pc:sldChg chg="addSp delSp modSp new mod setBg">
        <pc:chgData name="Mary Murphy" userId="4907ca5b-cb2e-4003-9326-90dd8657e453" providerId="ADAL" clId="{3E3BA135-619A-4B39-BE3F-037D67ED0FBD}" dt="2023-02-12T19:59:02.850" v="41" actId="20577"/>
        <pc:sldMkLst>
          <pc:docMk/>
          <pc:sldMk cId="3758485440" sldId="274"/>
        </pc:sldMkLst>
        <pc:spChg chg="mod">
          <ac:chgData name="Mary Murphy" userId="4907ca5b-cb2e-4003-9326-90dd8657e453" providerId="ADAL" clId="{3E3BA135-619A-4B39-BE3F-037D67ED0FBD}" dt="2023-02-12T19:59:02.850" v="41" actId="20577"/>
          <ac:spMkLst>
            <pc:docMk/>
            <pc:sldMk cId="3758485440" sldId="274"/>
            <ac:spMk id="2" creationId="{8F55763F-3F93-088D-0BB8-010311717F3D}"/>
          </ac:spMkLst>
        </pc:spChg>
        <pc:spChg chg="mod">
          <ac:chgData name="Mary Murphy" userId="4907ca5b-cb2e-4003-9326-90dd8657e453" providerId="ADAL" clId="{3E3BA135-619A-4B39-BE3F-037D67ED0FBD}" dt="2023-02-12T19:58:45.743" v="12" actId="26606"/>
          <ac:spMkLst>
            <pc:docMk/>
            <pc:sldMk cId="3758485440" sldId="274"/>
            <ac:spMk id="3" creationId="{20852340-974A-61BB-1924-4574730619C4}"/>
          </ac:spMkLst>
        </pc:spChg>
        <pc:spChg chg="del mod">
          <ac:chgData name="Mary Murphy" userId="4907ca5b-cb2e-4003-9326-90dd8657e453" providerId="ADAL" clId="{3E3BA135-619A-4B39-BE3F-037D67ED0FBD}" dt="2023-02-12T19:58:34.811" v="11"/>
          <ac:spMkLst>
            <pc:docMk/>
            <pc:sldMk cId="3758485440" sldId="274"/>
            <ac:spMk id="4" creationId="{267991BD-DC3C-2DAD-31D2-B3BE3A2BACE7}"/>
          </ac:spMkLst>
        </pc:spChg>
        <pc:picChg chg="add mod">
          <ac:chgData name="Mary Murphy" userId="4907ca5b-cb2e-4003-9326-90dd8657e453" providerId="ADAL" clId="{3E3BA135-619A-4B39-BE3F-037D67ED0FBD}" dt="2023-02-12T19:58:45.743" v="12" actId="26606"/>
          <ac:picMkLst>
            <pc:docMk/>
            <pc:sldMk cId="3758485440" sldId="274"/>
            <ac:picMk id="5" creationId="{414C756D-097E-6407-F8CB-01F0E4E64613}"/>
          </ac:picMkLst>
        </pc:picChg>
        <pc:cxnChg chg="add">
          <ac:chgData name="Mary Murphy" userId="4907ca5b-cb2e-4003-9326-90dd8657e453" providerId="ADAL" clId="{3E3BA135-619A-4B39-BE3F-037D67ED0FBD}" dt="2023-02-12T19:58:45.743" v="12" actId="26606"/>
          <ac:cxnSpMkLst>
            <pc:docMk/>
            <pc:sldMk cId="3758485440" sldId="274"/>
            <ac:cxnSpMk id="10" creationId="{A7F400EE-A8A5-48AF-B4D6-291B52C6F0B0}"/>
          </ac:cxnSpMkLst>
        </pc:cxnChg>
      </pc:sldChg>
      <pc:sldChg chg="modSp new mod">
        <pc:chgData name="Mary Murphy" userId="4907ca5b-cb2e-4003-9326-90dd8657e453" providerId="ADAL" clId="{3E3BA135-619A-4B39-BE3F-037D67ED0FBD}" dt="2023-02-13T11:31:55.761" v="610" actId="20577"/>
        <pc:sldMkLst>
          <pc:docMk/>
          <pc:sldMk cId="4193183348" sldId="275"/>
        </pc:sldMkLst>
        <pc:spChg chg="mod">
          <ac:chgData name="Mary Murphy" userId="4907ca5b-cb2e-4003-9326-90dd8657e453" providerId="ADAL" clId="{3E3BA135-619A-4B39-BE3F-037D67ED0FBD}" dt="2023-02-13T11:24:03.931" v="153" actId="6549"/>
          <ac:spMkLst>
            <pc:docMk/>
            <pc:sldMk cId="4193183348" sldId="275"/>
            <ac:spMk id="2" creationId="{149EC7F2-01E7-AC97-CC0D-65197A3269CE}"/>
          </ac:spMkLst>
        </pc:spChg>
        <pc:spChg chg="mod">
          <ac:chgData name="Mary Murphy" userId="4907ca5b-cb2e-4003-9326-90dd8657e453" providerId="ADAL" clId="{3E3BA135-619A-4B39-BE3F-037D67ED0FBD}" dt="2023-02-13T11:31:26.177" v="570" actId="20577"/>
          <ac:spMkLst>
            <pc:docMk/>
            <pc:sldMk cId="4193183348" sldId="275"/>
            <ac:spMk id="3" creationId="{EC1F675B-EDBC-C118-306D-1E88F4C809DF}"/>
          </ac:spMkLst>
        </pc:spChg>
        <pc:spChg chg="mod">
          <ac:chgData name="Mary Murphy" userId="4907ca5b-cb2e-4003-9326-90dd8657e453" providerId="ADAL" clId="{3E3BA135-619A-4B39-BE3F-037D67ED0FBD}" dt="2023-02-13T11:31:55.761" v="610" actId="20577"/>
          <ac:spMkLst>
            <pc:docMk/>
            <pc:sldMk cId="4193183348" sldId="275"/>
            <ac:spMk id="4" creationId="{CB88BC72-04D5-F47C-CD34-6CD827B20D8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A73A3-A26D-432F-9618-7B84DC3BD0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A4916F-24DB-4958-9293-3A94008B41EA}">
      <dgm:prSet/>
      <dgm:spPr/>
      <dgm:t>
        <a:bodyPr/>
        <a:lstStyle/>
        <a:p>
          <a:r>
            <a:rPr lang="en-GB"/>
            <a:t>Ireland, north and south, significant transition</a:t>
          </a:r>
          <a:endParaRPr lang="en-US"/>
        </a:p>
      </dgm:t>
    </dgm:pt>
    <dgm:pt modelId="{367EAB32-D3D2-4D16-9710-D7F646BBBE6E}" type="parTrans" cxnId="{8838835B-98FE-4C8E-9BC9-6547462CB63E}">
      <dgm:prSet/>
      <dgm:spPr/>
      <dgm:t>
        <a:bodyPr/>
        <a:lstStyle/>
        <a:p>
          <a:endParaRPr lang="en-US"/>
        </a:p>
      </dgm:t>
    </dgm:pt>
    <dgm:pt modelId="{47AFC8F7-867C-47BC-82D0-8FE9AB1567DB}" type="sibTrans" cxnId="{8838835B-98FE-4C8E-9BC9-6547462CB63E}">
      <dgm:prSet/>
      <dgm:spPr/>
      <dgm:t>
        <a:bodyPr/>
        <a:lstStyle/>
        <a:p>
          <a:endParaRPr lang="en-US"/>
        </a:p>
      </dgm:t>
    </dgm:pt>
    <dgm:pt modelId="{5F526642-B99B-4313-AC4F-49B158EDC8BD}">
      <dgm:prSet/>
      <dgm:spPr/>
      <dgm:t>
        <a:bodyPr/>
        <a:lstStyle/>
        <a:p>
          <a:r>
            <a:rPr lang="en-GB"/>
            <a:t>Potential constitutional change,  social and economic transitions associated with climate change, automation, digitalisation/AI.</a:t>
          </a:r>
          <a:endParaRPr lang="en-US"/>
        </a:p>
      </dgm:t>
    </dgm:pt>
    <dgm:pt modelId="{65E88507-8CB7-48D1-A196-DEAC9E74B8B1}" type="parTrans" cxnId="{10708F6D-44E2-4768-B9B9-A0CAA827532B}">
      <dgm:prSet/>
      <dgm:spPr/>
      <dgm:t>
        <a:bodyPr/>
        <a:lstStyle/>
        <a:p>
          <a:endParaRPr lang="en-US"/>
        </a:p>
      </dgm:t>
    </dgm:pt>
    <dgm:pt modelId="{97000ABA-01F5-4A2D-A120-334B5F125DB5}" type="sibTrans" cxnId="{10708F6D-44E2-4768-B9B9-A0CAA827532B}">
      <dgm:prSet/>
      <dgm:spPr/>
      <dgm:t>
        <a:bodyPr/>
        <a:lstStyle/>
        <a:p>
          <a:endParaRPr lang="en-US"/>
        </a:p>
      </dgm:t>
    </dgm:pt>
    <dgm:pt modelId="{31B10775-8562-4D09-A92B-44EBB357E8A9}">
      <dgm:prSet/>
      <dgm:spPr/>
      <dgm:t>
        <a:bodyPr/>
        <a:lstStyle/>
        <a:p>
          <a:r>
            <a:rPr lang="en-GB"/>
            <a:t>Social policy to enable micro transitions across people’s life courses and meso level collective transitions of key institutions and policies.  </a:t>
          </a:r>
          <a:endParaRPr lang="en-US"/>
        </a:p>
      </dgm:t>
    </dgm:pt>
    <dgm:pt modelId="{87255050-593E-410D-9900-9CF1A31A0509}" type="parTrans" cxnId="{C9EA7EB8-07DC-4774-86E6-F88A289DDFC4}">
      <dgm:prSet/>
      <dgm:spPr/>
      <dgm:t>
        <a:bodyPr/>
        <a:lstStyle/>
        <a:p>
          <a:endParaRPr lang="en-US"/>
        </a:p>
      </dgm:t>
    </dgm:pt>
    <dgm:pt modelId="{45A28930-BF14-449B-AB75-80B78BE1301F}" type="sibTrans" cxnId="{C9EA7EB8-07DC-4774-86E6-F88A289DDFC4}">
      <dgm:prSet/>
      <dgm:spPr/>
      <dgm:t>
        <a:bodyPr/>
        <a:lstStyle/>
        <a:p>
          <a:endParaRPr lang="en-US"/>
        </a:p>
      </dgm:t>
    </dgm:pt>
    <dgm:pt modelId="{28F4F8E6-80AD-4805-B1EA-6EF514DFEA6D}">
      <dgm:prSet/>
      <dgm:spPr/>
      <dgm:t>
        <a:bodyPr/>
        <a:lstStyle/>
        <a:p>
          <a:r>
            <a:rPr lang="en-GB"/>
            <a:t>Climate  change responses  require an  interrelated focus on  environmental sustainability and inequalies – different sides of same coin</a:t>
          </a:r>
          <a:endParaRPr lang="en-US"/>
        </a:p>
      </dgm:t>
    </dgm:pt>
    <dgm:pt modelId="{5C012A17-D53D-40DC-8194-7C3CD24F70DF}" type="parTrans" cxnId="{1CA8BE2F-C6FB-4769-8F2B-14BA0BE7E167}">
      <dgm:prSet/>
      <dgm:spPr/>
      <dgm:t>
        <a:bodyPr/>
        <a:lstStyle/>
        <a:p>
          <a:endParaRPr lang="en-US"/>
        </a:p>
      </dgm:t>
    </dgm:pt>
    <dgm:pt modelId="{623D046B-7B99-45AE-9475-8E6290AEFF89}" type="sibTrans" cxnId="{1CA8BE2F-C6FB-4769-8F2B-14BA0BE7E167}">
      <dgm:prSet/>
      <dgm:spPr/>
      <dgm:t>
        <a:bodyPr/>
        <a:lstStyle/>
        <a:p>
          <a:endParaRPr lang="en-US"/>
        </a:p>
      </dgm:t>
    </dgm:pt>
    <dgm:pt modelId="{A09F13B1-23C7-4341-BCFA-319CB6C1E939}">
      <dgm:prSet/>
      <dgm:spPr/>
      <dgm:t>
        <a:bodyPr/>
        <a:lstStyle/>
        <a:p>
          <a:r>
            <a:rPr lang="en-GB" dirty="0"/>
            <a:t>Welfare/social policy can enable individual navigational agency, &amp; new forms of paid and unpaid work -.</a:t>
          </a:r>
          <a:endParaRPr lang="en-US" dirty="0"/>
        </a:p>
      </dgm:t>
    </dgm:pt>
    <dgm:pt modelId="{85B99C87-638D-4DF2-B1A3-AF9259B73AD7}" type="parTrans" cxnId="{FDDE8599-A63A-4B06-BC68-3088DB4D3491}">
      <dgm:prSet/>
      <dgm:spPr/>
      <dgm:t>
        <a:bodyPr/>
        <a:lstStyle/>
        <a:p>
          <a:endParaRPr lang="en-US"/>
        </a:p>
      </dgm:t>
    </dgm:pt>
    <dgm:pt modelId="{A6261020-8ABB-4F50-A8A3-6934900DC395}" type="sibTrans" cxnId="{FDDE8599-A63A-4B06-BC68-3088DB4D3491}">
      <dgm:prSet/>
      <dgm:spPr/>
      <dgm:t>
        <a:bodyPr/>
        <a:lstStyle/>
        <a:p>
          <a:endParaRPr lang="en-US"/>
        </a:p>
      </dgm:t>
    </dgm:pt>
    <dgm:pt modelId="{1811FA4F-80AA-41A1-9062-F1C9B283948F}" type="pres">
      <dgm:prSet presAssocID="{C31A73A3-A26D-432F-9618-7B84DC3BD052}" presName="diagram" presStyleCnt="0">
        <dgm:presLayoutVars>
          <dgm:dir/>
          <dgm:resizeHandles val="exact"/>
        </dgm:presLayoutVars>
      </dgm:prSet>
      <dgm:spPr/>
    </dgm:pt>
    <dgm:pt modelId="{BEB9C638-F6B2-4975-88C3-E6E46EFEECF3}" type="pres">
      <dgm:prSet presAssocID="{C7A4916F-24DB-4958-9293-3A94008B41EA}" presName="node" presStyleLbl="node1" presStyleIdx="0" presStyleCnt="5">
        <dgm:presLayoutVars>
          <dgm:bulletEnabled val="1"/>
        </dgm:presLayoutVars>
      </dgm:prSet>
      <dgm:spPr/>
    </dgm:pt>
    <dgm:pt modelId="{11CDE1B2-E92D-453E-8F9D-16D38986B1E7}" type="pres">
      <dgm:prSet presAssocID="{47AFC8F7-867C-47BC-82D0-8FE9AB1567DB}" presName="sibTrans" presStyleCnt="0"/>
      <dgm:spPr/>
    </dgm:pt>
    <dgm:pt modelId="{13A631FE-3159-4D9E-8ABC-3E1902C4A832}" type="pres">
      <dgm:prSet presAssocID="{5F526642-B99B-4313-AC4F-49B158EDC8BD}" presName="node" presStyleLbl="node1" presStyleIdx="1" presStyleCnt="5">
        <dgm:presLayoutVars>
          <dgm:bulletEnabled val="1"/>
        </dgm:presLayoutVars>
      </dgm:prSet>
      <dgm:spPr/>
    </dgm:pt>
    <dgm:pt modelId="{5C5304E2-13CB-4CB0-8BAC-F5EB20671BCF}" type="pres">
      <dgm:prSet presAssocID="{97000ABA-01F5-4A2D-A120-334B5F125DB5}" presName="sibTrans" presStyleCnt="0"/>
      <dgm:spPr/>
    </dgm:pt>
    <dgm:pt modelId="{382FBE0C-953C-4AC9-89AF-E1DB83CE603B}" type="pres">
      <dgm:prSet presAssocID="{31B10775-8562-4D09-A92B-44EBB357E8A9}" presName="node" presStyleLbl="node1" presStyleIdx="2" presStyleCnt="5">
        <dgm:presLayoutVars>
          <dgm:bulletEnabled val="1"/>
        </dgm:presLayoutVars>
      </dgm:prSet>
      <dgm:spPr/>
    </dgm:pt>
    <dgm:pt modelId="{D4C464AB-579A-4D0F-A038-D6BD8E6FC02E}" type="pres">
      <dgm:prSet presAssocID="{45A28930-BF14-449B-AB75-80B78BE1301F}" presName="sibTrans" presStyleCnt="0"/>
      <dgm:spPr/>
    </dgm:pt>
    <dgm:pt modelId="{7AF1FBED-06BB-47EA-B403-16FD861DEFD6}" type="pres">
      <dgm:prSet presAssocID="{28F4F8E6-80AD-4805-B1EA-6EF514DFEA6D}" presName="node" presStyleLbl="node1" presStyleIdx="3" presStyleCnt="5">
        <dgm:presLayoutVars>
          <dgm:bulletEnabled val="1"/>
        </dgm:presLayoutVars>
      </dgm:prSet>
      <dgm:spPr/>
    </dgm:pt>
    <dgm:pt modelId="{739F35CF-7F8F-4C05-9268-078E72162E7A}" type="pres">
      <dgm:prSet presAssocID="{623D046B-7B99-45AE-9475-8E6290AEFF89}" presName="sibTrans" presStyleCnt="0"/>
      <dgm:spPr/>
    </dgm:pt>
    <dgm:pt modelId="{9C1B4599-9E78-44D9-83E2-2B55561F13B0}" type="pres">
      <dgm:prSet presAssocID="{A09F13B1-23C7-4341-BCFA-319CB6C1E939}" presName="node" presStyleLbl="node1" presStyleIdx="4" presStyleCnt="5" custScaleX="186418" custScaleY="90828">
        <dgm:presLayoutVars>
          <dgm:bulletEnabled val="1"/>
        </dgm:presLayoutVars>
      </dgm:prSet>
      <dgm:spPr/>
    </dgm:pt>
  </dgm:ptLst>
  <dgm:cxnLst>
    <dgm:cxn modelId="{1CA8BE2F-C6FB-4769-8F2B-14BA0BE7E167}" srcId="{C31A73A3-A26D-432F-9618-7B84DC3BD052}" destId="{28F4F8E6-80AD-4805-B1EA-6EF514DFEA6D}" srcOrd="3" destOrd="0" parTransId="{5C012A17-D53D-40DC-8194-7C3CD24F70DF}" sibTransId="{623D046B-7B99-45AE-9475-8E6290AEFF89}"/>
    <dgm:cxn modelId="{249FBC3F-C319-47B9-8088-4860046B4233}" type="presOf" srcId="{5F526642-B99B-4313-AC4F-49B158EDC8BD}" destId="{13A631FE-3159-4D9E-8ABC-3E1902C4A832}" srcOrd="0" destOrd="0" presId="urn:microsoft.com/office/officeart/2005/8/layout/default"/>
    <dgm:cxn modelId="{8838835B-98FE-4C8E-9BC9-6547462CB63E}" srcId="{C31A73A3-A26D-432F-9618-7B84DC3BD052}" destId="{C7A4916F-24DB-4958-9293-3A94008B41EA}" srcOrd="0" destOrd="0" parTransId="{367EAB32-D3D2-4D16-9710-D7F646BBBE6E}" sibTransId="{47AFC8F7-867C-47BC-82D0-8FE9AB1567DB}"/>
    <dgm:cxn modelId="{07F09F41-1D34-4C14-ABAE-84BE287ABF96}" type="presOf" srcId="{31B10775-8562-4D09-A92B-44EBB357E8A9}" destId="{382FBE0C-953C-4AC9-89AF-E1DB83CE603B}" srcOrd="0" destOrd="0" presId="urn:microsoft.com/office/officeart/2005/8/layout/default"/>
    <dgm:cxn modelId="{10708F6D-44E2-4768-B9B9-A0CAA827532B}" srcId="{C31A73A3-A26D-432F-9618-7B84DC3BD052}" destId="{5F526642-B99B-4313-AC4F-49B158EDC8BD}" srcOrd="1" destOrd="0" parTransId="{65E88507-8CB7-48D1-A196-DEAC9E74B8B1}" sibTransId="{97000ABA-01F5-4A2D-A120-334B5F125DB5}"/>
    <dgm:cxn modelId="{B032857F-3C35-4438-9BA5-47F01E212D9A}" type="presOf" srcId="{C31A73A3-A26D-432F-9618-7B84DC3BD052}" destId="{1811FA4F-80AA-41A1-9062-F1C9B283948F}" srcOrd="0" destOrd="0" presId="urn:microsoft.com/office/officeart/2005/8/layout/default"/>
    <dgm:cxn modelId="{E99F8B8D-C576-49CF-9973-A218A3A1B660}" type="presOf" srcId="{C7A4916F-24DB-4958-9293-3A94008B41EA}" destId="{BEB9C638-F6B2-4975-88C3-E6E46EFEECF3}" srcOrd="0" destOrd="0" presId="urn:microsoft.com/office/officeart/2005/8/layout/default"/>
    <dgm:cxn modelId="{BBE7408F-0D40-426F-AD1A-B5AC6C4E7B18}" type="presOf" srcId="{28F4F8E6-80AD-4805-B1EA-6EF514DFEA6D}" destId="{7AF1FBED-06BB-47EA-B403-16FD861DEFD6}" srcOrd="0" destOrd="0" presId="urn:microsoft.com/office/officeart/2005/8/layout/default"/>
    <dgm:cxn modelId="{FDDE8599-A63A-4B06-BC68-3088DB4D3491}" srcId="{C31A73A3-A26D-432F-9618-7B84DC3BD052}" destId="{A09F13B1-23C7-4341-BCFA-319CB6C1E939}" srcOrd="4" destOrd="0" parTransId="{85B99C87-638D-4DF2-B1A3-AF9259B73AD7}" sibTransId="{A6261020-8ABB-4F50-A8A3-6934900DC395}"/>
    <dgm:cxn modelId="{C9EA7EB8-07DC-4774-86E6-F88A289DDFC4}" srcId="{C31A73A3-A26D-432F-9618-7B84DC3BD052}" destId="{31B10775-8562-4D09-A92B-44EBB357E8A9}" srcOrd="2" destOrd="0" parTransId="{87255050-593E-410D-9900-9CF1A31A0509}" sibTransId="{45A28930-BF14-449B-AB75-80B78BE1301F}"/>
    <dgm:cxn modelId="{A8F66DCF-503C-41F8-9718-40A25CF19AEF}" type="presOf" srcId="{A09F13B1-23C7-4341-BCFA-319CB6C1E939}" destId="{9C1B4599-9E78-44D9-83E2-2B55561F13B0}" srcOrd="0" destOrd="0" presId="urn:microsoft.com/office/officeart/2005/8/layout/default"/>
    <dgm:cxn modelId="{6CB4D246-5420-4EF1-9BBC-A52F3CF536BD}" type="presParOf" srcId="{1811FA4F-80AA-41A1-9062-F1C9B283948F}" destId="{BEB9C638-F6B2-4975-88C3-E6E46EFEECF3}" srcOrd="0" destOrd="0" presId="urn:microsoft.com/office/officeart/2005/8/layout/default"/>
    <dgm:cxn modelId="{BAE25531-F0B0-42DC-A3CE-1DBF9C243089}" type="presParOf" srcId="{1811FA4F-80AA-41A1-9062-F1C9B283948F}" destId="{11CDE1B2-E92D-453E-8F9D-16D38986B1E7}" srcOrd="1" destOrd="0" presId="urn:microsoft.com/office/officeart/2005/8/layout/default"/>
    <dgm:cxn modelId="{A133CCFB-0A33-46DC-B9BE-6B2E7E09E7C9}" type="presParOf" srcId="{1811FA4F-80AA-41A1-9062-F1C9B283948F}" destId="{13A631FE-3159-4D9E-8ABC-3E1902C4A832}" srcOrd="2" destOrd="0" presId="urn:microsoft.com/office/officeart/2005/8/layout/default"/>
    <dgm:cxn modelId="{C486F50E-20A1-4E8D-9244-4E66FAEA277A}" type="presParOf" srcId="{1811FA4F-80AA-41A1-9062-F1C9B283948F}" destId="{5C5304E2-13CB-4CB0-8BAC-F5EB20671BCF}" srcOrd="3" destOrd="0" presId="urn:microsoft.com/office/officeart/2005/8/layout/default"/>
    <dgm:cxn modelId="{651940DB-0973-42F8-A8E6-E6EC6308F53D}" type="presParOf" srcId="{1811FA4F-80AA-41A1-9062-F1C9B283948F}" destId="{382FBE0C-953C-4AC9-89AF-E1DB83CE603B}" srcOrd="4" destOrd="0" presId="urn:microsoft.com/office/officeart/2005/8/layout/default"/>
    <dgm:cxn modelId="{E6BF365B-A13D-4AC5-B9A5-F1070F739BD2}" type="presParOf" srcId="{1811FA4F-80AA-41A1-9062-F1C9B283948F}" destId="{D4C464AB-579A-4D0F-A038-D6BD8E6FC02E}" srcOrd="5" destOrd="0" presId="urn:microsoft.com/office/officeart/2005/8/layout/default"/>
    <dgm:cxn modelId="{E90D8E18-1AD5-4106-958B-CB73F57BA470}" type="presParOf" srcId="{1811FA4F-80AA-41A1-9062-F1C9B283948F}" destId="{7AF1FBED-06BB-47EA-B403-16FD861DEFD6}" srcOrd="6" destOrd="0" presId="urn:microsoft.com/office/officeart/2005/8/layout/default"/>
    <dgm:cxn modelId="{BB42FE59-DCC6-49B7-8FDA-75AF53AE8B73}" type="presParOf" srcId="{1811FA4F-80AA-41A1-9062-F1C9B283948F}" destId="{739F35CF-7F8F-4C05-9268-078E72162E7A}" srcOrd="7" destOrd="0" presId="urn:microsoft.com/office/officeart/2005/8/layout/default"/>
    <dgm:cxn modelId="{50B65CA5-58A8-4E57-80F4-E0BA264C0C6C}" type="presParOf" srcId="{1811FA4F-80AA-41A1-9062-F1C9B283948F}" destId="{9C1B4599-9E78-44D9-83E2-2B55561F13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9C638-F6B2-4975-88C3-E6E46EFEECF3}">
      <dsp:nvSpPr>
        <dsp:cNvPr id="0" name=""/>
        <dsp:cNvSpPr/>
      </dsp:nvSpPr>
      <dsp:spPr>
        <a:xfrm>
          <a:off x="178673" y="2551"/>
          <a:ext cx="2584757" cy="1550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Ireland, north and south, significant transition</a:t>
          </a:r>
          <a:endParaRPr lang="en-US" sz="1600" kern="1200"/>
        </a:p>
      </dsp:txBody>
      <dsp:txXfrm>
        <a:off x="178673" y="2551"/>
        <a:ext cx="2584757" cy="1550854"/>
      </dsp:txXfrm>
    </dsp:sp>
    <dsp:sp modelId="{13A631FE-3159-4D9E-8ABC-3E1902C4A832}">
      <dsp:nvSpPr>
        <dsp:cNvPr id="0" name=""/>
        <dsp:cNvSpPr/>
      </dsp:nvSpPr>
      <dsp:spPr>
        <a:xfrm>
          <a:off x="3021906" y="2551"/>
          <a:ext cx="2584757" cy="1550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Potential constitutional change,  social and economic transitions associated with climate change, automation, digitalisation/AI.</a:t>
          </a:r>
          <a:endParaRPr lang="en-US" sz="1600" kern="1200"/>
        </a:p>
      </dsp:txBody>
      <dsp:txXfrm>
        <a:off x="3021906" y="2551"/>
        <a:ext cx="2584757" cy="1550854"/>
      </dsp:txXfrm>
    </dsp:sp>
    <dsp:sp modelId="{382FBE0C-953C-4AC9-89AF-E1DB83CE603B}">
      <dsp:nvSpPr>
        <dsp:cNvPr id="0" name=""/>
        <dsp:cNvSpPr/>
      </dsp:nvSpPr>
      <dsp:spPr>
        <a:xfrm>
          <a:off x="178673" y="1811881"/>
          <a:ext cx="2584757" cy="1550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Social policy to enable micro transitions across people’s life courses and meso level collective transitions of key institutions and policies.  </a:t>
          </a:r>
          <a:endParaRPr lang="en-US" sz="1600" kern="1200"/>
        </a:p>
      </dsp:txBody>
      <dsp:txXfrm>
        <a:off x="178673" y="1811881"/>
        <a:ext cx="2584757" cy="1550854"/>
      </dsp:txXfrm>
    </dsp:sp>
    <dsp:sp modelId="{7AF1FBED-06BB-47EA-B403-16FD861DEFD6}">
      <dsp:nvSpPr>
        <dsp:cNvPr id="0" name=""/>
        <dsp:cNvSpPr/>
      </dsp:nvSpPr>
      <dsp:spPr>
        <a:xfrm>
          <a:off x="3021906" y="1811881"/>
          <a:ext cx="2584757" cy="1550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Climate  change responses  require an  interrelated focus on  environmental sustainability and inequalies – different sides of same coin</a:t>
          </a:r>
          <a:endParaRPr lang="en-US" sz="1600" kern="1200"/>
        </a:p>
      </dsp:txBody>
      <dsp:txXfrm>
        <a:off x="3021906" y="1811881"/>
        <a:ext cx="2584757" cy="1550854"/>
      </dsp:txXfrm>
    </dsp:sp>
    <dsp:sp modelId="{9C1B4599-9E78-44D9-83E2-2B55561F13B0}">
      <dsp:nvSpPr>
        <dsp:cNvPr id="0" name=""/>
        <dsp:cNvSpPr/>
      </dsp:nvSpPr>
      <dsp:spPr>
        <a:xfrm>
          <a:off x="483441" y="3621212"/>
          <a:ext cx="4818454" cy="1408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Welfare/social policy can enable individual navigational agency, &amp; new forms of paid and unpaid work -.</a:t>
          </a:r>
          <a:endParaRPr lang="en-US" sz="1600" kern="1200" dirty="0"/>
        </a:p>
      </dsp:txBody>
      <dsp:txXfrm>
        <a:off x="483441" y="3621212"/>
        <a:ext cx="4818454" cy="140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309E-B39F-A552-30F8-FD012E0D9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51B4E-F3D9-22BA-D56A-E68E3A5BB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1D75A-5081-9D99-C26A-BB715F00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EE87C-C1CA-3A3B-85A9-46E72DD0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7290-61DF-33FA-538B-B73127EC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E53D-AC25-0F91-294C-2923D919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2B878-0849-7827-5096-593EA4255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16901-2D32-16D6-2A87-B6D6CB9D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3A1A-F5CD-69E9-ED90-7087F155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5D6AE-C9D2-FC75-1C5C-280D547B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32A477-4039-5F17-94DB-2791A5610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55B92-36D2-358F-EB9A-8328589DC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41BF3-57A3-9887-9BF4-65C86011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65FB7-D002-8088-28E3-C4B26C1E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609D9-C101-AB7F-B91D-F928AC14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7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C3A8-8F57-121E-AFE2-96A974A3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8CDC-9929-B5CD-FCA7-33F98C66F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7CD64-63BA-0066-3842-492990A8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82598-0497-3103-E5AD-AEB0634A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C5CC4-FD77-99AB-4454-8EB8C822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41DD-7329-583A-2615-E69612B6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2B77A-332C-928E-744B-9808BED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AEFB8-3FC4-10B6-5F3E-8FFB2E57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11E2A-3E33-E9FD-334C-7E255E2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0F9F8-CF36-AB3A-AE35-ED058032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7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5F14-1D71-A14B-6A7F-37058933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FFE8-B958-6B87-CB91-FDF06C990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FAF35-E4E8-B660-490B-755963366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940A5-228C-54AC-0438-B633D2DF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29B60-A928-E0B6-D1FA-9CE10343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8B988-C750-86BB-A033-19FF5E3F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4CC7-3B0D-CABE-0575-5B690AFA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B7610-39BA-B1ED-2EC9-A904EFB95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DF3C2-74C5-61D1-078B-3398FDAE2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5D44C-4609-0291-3318-FDA15E783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B21EC-87B5-33EF-819E-EFBC3B8BD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7C43F8-3193-41AC-72FF-2CBD2C0D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2D8B1-26EB-9F1B-E2D1-3A6609F4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9A02A-B649-EDFF-C0E7-4255FECD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8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F403-D338-E64F-FAEE-E22676B6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7276D-F579-DBD1-B72E-3F9E14DF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915B1-0963-A18F-11CF-73E50B2A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20756-BE85-7EB5-6116-23F4A4C8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F947A-7708-D1CE-57B5-B0B8A0AA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C9E92-6C43-2BB8-AD14-BD09D789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6035B-21FC-C733-BBCF-69C7CCC6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9B5F-B1AF-CBD0-3987-77740419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B73A-D214-8353-0CEE-CC2CBC905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FC242-48D1-F9E8-FE35-D5854F4C9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1FBA1-BBC6-7970-2C83-4D5A2F22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F470A-2F11-DCC9-FF3D-DFB926BC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75981-0B29-8C2D-CC19-F6B9D088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0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D6FC-D9B8-1BEA-C2AA-D9FBB8F9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EE96D-B4C0-9AE6-2DA5-3D076B9C8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54406-B160-1602-258F-26A878070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88A90-E659-0D3B-4FFA-7F552757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20935-4A94-814E-E325-3C6E04A9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5A936-79D6-BE4A-3AD6-547DA764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2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C7772-3D3F-5168-E1FD-04D23C60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D3CB4-F166-76F5-C626-8D01A84C4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90C6-08DF-5EE9-6454-3F1D0DF0B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1143-2B11-421C-A84E-0BEA5105ECE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0AEA4-4BB0-B21B-3790-5583FA6D1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0184D-BA26-1C0D-2DE6-5D62CD26D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05F95-964A-4CC1-96E8-D3F8B79D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y.p.murphy@mu.i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CC918-6DCB-F001-A581-64F2160D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26" y="293057"/>
            <a:ext cx="4942146" cy="6564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C5FD6-9766-8262-2354-FB42483C63A5}"/>
              </a:ext>
            </a:extLst>
          </p:cNvPr>
          <p:cNvSpPr txBox="1"/>
          <p:nvPr/>
        </p:nvSpPr>
        <p:spPr>
          <a:xfrm>
            <a:off x="7370618" y="2202873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Mary P Murphy, </a:t>
            </a:r>
          </a:p>
          <a:p>
            <a:pPr marL="0" indent="0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 of Sociology, </a:t>
            </a:r>
          </a:p>
          <a:p>
            <a:pPr marL="0" indent="0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Maynooth University</a:t>
            </a:r>
          </a:p>
          <a:p>
            <a:pPr marL="0" indent="0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Email: 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mary.p.murphy@mu.ie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Murphy MP (2023)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Creating an Ecosocial Welfare Future, Bristol, Policy Press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07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1C0EF08-AFC3-2CF9-5B2D-53090B019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936" y="639520"/>
            <a:ext cx="3429000" cy="1719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30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Reciprocity and interdependence: enabling institutions</a:t>
            </a:r>
            <a:endParaRPr kumimoji="0" lang="en-US" altLang="en-US" sz="3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1295F-A667-24A8-E23E-EA3AE6F69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5" y="2935224"/>
            <a:ext cx="4459679" cy="3282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Start with what we want 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lang="en-US" altLang="en-US" sz="2200" dirty="0"/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Values: reciprocity,  collective freedoms, well being, sustainability 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</a:rPr>
              <a:t>Building welfare Institutions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Seeds of the future: Ireland’s welfare institutions</a:t>
            </a:r>
            <a:endParaRPr lang="en-US" sz="2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E54D6B-AF54-0CAF-9AA1-46CD988281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24982" y="1210555"/>
            <a:ext cx="6533034" cy="47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1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B3FF245-0D5B-7E56-97D9-C38E8B30D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936" y="639520"/>
            <a:ext cx="3429000" cy="1719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42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 5: Universal Basic Services-</a:t>
            </a:r>
            <a:endParaRPr kumimoji="0" lang="en-US" altLang="en-US" sz="4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B3044-E1B1-DA11-002E-167556282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5" y="2807208"/>
            <a:ext cx="3872825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Arguments for UBS, can meet collective need  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UBS,  the practice, regulation  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Seeds of the future: UBS Care in Ireland?</a:t>
            </a: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7E8D55-586B-93D0-C7C2-5D32AB7CB0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86768" y="640080"/>
            <a:ext cx="483877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1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A3C2B95-A7C3-2DCC-C15E-131280812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936" y="639520"/>
            <a:ext cx="3429000" cy="1719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38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 6: Participation Income</a:t>
            </a:r>
            <a:endParaRPr kumimoji="0" lang="en-US" altLang="en-US" sz="3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DFD80-6219-2963-8F81-0DD21A630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512826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An income support to complement UBS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Seven arguments underpinning the case for Participation Income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lang="en-US" altLang="en-US" sz="2000" dirty="0"/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Seeds of the future: An Irish PI (artists basic income prompting new demands,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carers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?)   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C8494-950A-5329-AE36-31535681C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32805" y="640080"/>
            <a:ext cx="334670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46BAF85-B563-1D7E-AC5B-CADB2DF4A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412454"/>
            <a:ext cx="2381250" cy="2101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PART THREE</a:t>
            </a:r>
            <a:br>
              <a:rPr kumimoji="0" lang="en-US" altLang="en-US" sz="2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kumimoji="0" lang="en-US" altLang="en-US" sz="2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Making it happen:  An eco-social political imaginary</a:t>
            </a:r>
            <a:endParaRPr kumimoji="0" lang="en-US" altLang="en-US" sz="2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0D24C6-3771-82E8-61B5-EC105EBDD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7538" y="412454"/>
            <a:ext cx="3243262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</a:rPr>
              <a:t>Power and </a:t>
            </a:r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effectLst/>
              </a:rPr>
              <a:t>Mobilisation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</a:rPr>
              <a:t>Imaginaries and ideas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Achieving change t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</a:rPr>
              <a:t>hrough high-energy democracy and coalition-building</a:t>
            </a:r>
            <a:endParaRPr lang="en-US" sz="1400" dirty="0"/>
          </a:p>
        </p:txBody>
      </p:sp>
      <p:pic>
        <p:nvPicPr>
          <p:cNvPr id="2050" name="Picture 2" descr="Chalk art on the road of the earth alongside the words 'System change not climate change'">
            <a:extLst>
              <a:ext uri="{FF2B5EF4-FFF2-40B4-BE49-F238E27FC236}">
                <a16:creationId xmlns:a16="http://schemas.microsoft.com/office/drawing/2014/main" id="{A8858881-CCBF-90C4-A236-68BC485DB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10070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5001F8-91CD-2D83-797F-8827B62ABA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" r="1" b="4621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953F4D1-4A07-DEFA-364D-C53BFCFDE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936" y="537449"/>
            <a:ext cx="5674330" cy="18211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3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Power and </a:t>
            </a:r>
            <a:r>
              <a:rPr kumimoji="0" lang="en-US" altLang="en-US" sz="38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mobilisation</a:t>
            </a:r>
            <a:endParaRPr kumimoji="0" lang="en-US" altLang="en-US" sz="3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1BEE3-AA37-3632-C193-1DFFFB1E0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Power and Transformation – how change happens – demand  for change?  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</a:rPr>
              <a:t>Mobilisation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 as Inclusive Participation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Ireland: power and transformation</a:t>
            </a:r>
            <a:endParaRPr lang="en-US" sz="2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DF6C08-F136-038E-8AB7-2E742F09E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16083" y="640080"/>
            <a:ext cx="578014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5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E569E73-619F-9BF9-F3C5-4C3B1335E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935" y="640078"/>
            <a:ext cx="4555213" cy="17185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3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Imaginaries and ideas</a:t>
            </a:r>
            <a:endParaRPr kumimoji="0" lang="en-US" altLang="en-US" sz="3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53E50-722F-F1E5-8CDB-01453C55C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Imagination and ideas prompting demand for change.  Ready Now?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Framing narratives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Irish imagination- transformation through values in recent referenda </a:t>
            </a: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C42FB-925A-163E-6797-DA0326EEBF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5317236" y="1665008"/>
            <a:ext cx="5577840" cy="35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9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910A0D3-3F6A-3586-BA94-5976208A6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936" y="649224"/>
            <a:ext cx="5333136" cy="1472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Achieving change through high-energy democracy and coalition-building</a:t>
            </a:r>
            <a:endParaRPr kumimoji="0" lang="en-US" altLang="en-US" sz="2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FE8CC-529F-D3D2-ECE6-37BEC8509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Structure: Contesting capital through high-energy democracy – making democracy work for people 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Agency: coalition-building and triple movements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Ireland – joining the dots for eco-social policy</a:t>
            </a: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DCF225-768F-2019-4324-492697FED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9048" y="999759"/>
            <a:ext cx="5458968" cy="48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2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2E140-D4FB-71B5-1762-CB6132D5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E" sz="2600" dirty="0"/>
              <a:t>The future of welfare is eco-social:  making it happen</a:t>
            </a:r>
            <a:br>
              <a:rPr lang="en-IE" sz="2600" dirty="0"/>
            </a:br>
            <a:br>
              <a:rPr lang="en-IE" sz="2600" dirty="0"/>
            </a:br>
            <a:r>
              <a:rPr lang="en-IE" sz="2600" dirty="0"/>
              <a:t> </a:t>
            </a:r>
            <a:endParaRPr lang="en-US" sz="26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7C6F2-4F8B-3739-79CD-70D9BB6B8A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4225" y="1925217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Restating the urgent problems and solutions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Strategy: contesting power and joining the dots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Crisis only and opportunity is </a:t>
            </a:r>
            <a:r>
              <a:rPr lang="en-US" altLang="en-US" sz="2400">
                <a:latin typeface="Calibri" panose="020F0502020204030204" pitchFamily="34" charset="0"/>
                <a:cs typeface="Arial" panose="020B0604020202020204" pitchFamily="34" charset="0"/>
              </a:rPr>
              <a:t>ready -  </a:t>
            </a:r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READY NOW…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051B1F-B2BC-6A32-0140-51618D67D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-1"/>
          <a:stretch/>
        </p:blipFill>
        <p:spPr>
          <a:xfrm>
            <a:off x="4637814" y="156556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570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DD43-4670-D9E8-F73A-02307D800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31" y="0"/>
            <a:ext cx="11119338" cy="112798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 welfare imaginary, Island of Ireland,  N and S  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3B1B099-33A5-F900-A49E-C1688F0D66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1153705"/>
              </p:ext>
            </p:extLst>
          </p:nvPr>
        </p:nvGraphicFramePr>
        <p:xfrm>
          <a:off x="234462" y="1825625"/>
          <a:ext cx="5785338" cy="503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A89B756-952F-0A3B-69E4-79A002D583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172200" y="2401161"/>
            <a:ext cx="5181600" cy="32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3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763F-3F93-088D-0BB8-01031171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An alternative is possible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52340-974A-61BB-1924-457473061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effectLst/>
              </a:rPr>
              <a:t>Present welfare activation oriented to maximising participation in paid employment.</a:t>
            </a:r>
          </a:p>
          <a:p>
            <a:r>
              <a:rPr lang="en-US" sz="1700">
                <a:effectLst/>
              </a:rPr>
              <a:t>New welfare imaginary to  maximise participation in provision of social value  and achieving key social and environmental goals (supporting care, ecological protection, democratic deliberation).  </a:t>
            </a:r>
          </a:p>
          <a:p>
            <a:r>
              <a:rPr lang="en-US" sz="1700"/>
              <a:t>I</a:t>
            </a:r>
            <a:r>
              <a:rPr lang="en-US" sz="1700">
                <a:effectLst/>
              </a:rPr>
              <a:t>ncome supports and public services to underpin all forms of participation and support our reciprocal interdependence and collective well-being  and sustainability. </a:t>
            </a:r>
          </a:p>
          <a:p>
            <a:r>
              <a:rPr lang="en-US" sz="1700"/>
              <a:t>Pa</a:t>
            </a:r>
            <a:r>
              <a:rPr lang="en-US" sz="1700">
                <a:effectLst/>
              </a:rPr>
              <a:t>rticipation Income (halfway house between  contemporary conditional social security and an unconditional basic income), combined with universal basic services and enabling institutions (PES, ALMP, FET, CD)</a:t>
            </a:r>
          </a:p>
          <a:p>
            <a:r>
              <a:rPr lang="en-US" sz="1700">
                <a:effectLst/>
              </a:rPr>
              <a:t>Seeds for transformation in present policy. </a:t>
            </a:r>
          </a:p>
          <a:p>
            <a:endParaRPr lang="en-US" sz="17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4C756D-097E-6407-F8CB-01F0E4E646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63" r="774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CE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8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2E140-D4FB-71B5-1762-CB6132D5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25464"/>
            <a:ext cx="7005234" cy="82838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PART ONE   </a:t>
            </a:r>
            <a:r>
              <a:rPr kumimoji="0" lang="en-US" altLang="en-US" sz="31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chs</a:t>
            </a:r>
            <a: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1,2,3 </a:t>
            </a:r>
            <a:b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b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From problems to solutions: a post-growth eco-social political economy</a:t>
            </a:r>
            <a:b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br>
              <a:rPr lang="en-US" sz="3100" b="1" dirty="0">
                <a:latin typeface="+mn-lt"/>
              </a:rPr>
            </a:br>
            <a:br>
              <a:rPr lang="en-US" sz="3100" b="1" dirty="0">
                <a:latin typeface="+mn-lt"/>
              </a:rPr>
            </a:br>
            <a: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PART TWO  </a:t>
            </a:r>
            <a:r>
              <a:rPr kumimoji="0" lang="en-US" altLang="en-US" sz="31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chs</a:t>
            </a:r>
            <a: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4,5,6,</a:t>
            </a:r>
            <a:b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b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Reimaging Welfare: building an eco-social imaginary</a:t>
            </a:r>
            <a:b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br>
              <a:rPr kumimoji="0" lang="en-US" altLang="en-US" sz="31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br>
              <a:rPr lang="en-US" sz="3100" b="1" dirty="0">
                <a:latin typeface="+mn-lt"/>
              </a:rPr>
            </a:br>
            <a:r>
              <a:rPr kumimoji="0" lang="en-US" altLang="en-US" sz="3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PART THREE  </a:t>
            </a:r>
            <a:r>
              <a:rPr kumimoji="0" lang="en-US" altLang="en-US" sz="31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chs</a:t>
            </a:r>
            <a:r>
              <a:rPr kumimoji="0" lang="en-US" altLang="en-US" sz="3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 7,8,9,</a:t>
            </a:r>
            <a:br>
              <a:rPr kumimoji="0" lang="en-US" altLang="en-US" sz="3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</a:br>
            <a:br>
              <a:rPr kumimoji="0" lang="en-US" altLang="en-US" sz="3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</a:br>
            <a:r>
              <a:rPr kumimoji="0" lang="en-US" altLang="en-US" sz="3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Making it happen:  An eco-social political imaginary</a:t>
            </a:r>
            <a:br>
              <a:rPr lang="en-GB" sz="3100" dirty="0">
                <a:latin typeface="+mn-lt"/>
              </a:rPr>
            </a:br>
            <a:br>
              <a:rPr lang="en-US" sz="3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 </a:t>
            </a:r>
            <a:br>
              <a:rPr lang="en-US" sz="1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16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E60399-353E-4718-F1AC-FFE8C0C58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85" y="5550650"/>
            <a:ext cx="5585750" cy="483651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>
              <a:buNone/>
            </a:pPr>
            <a:r>
              <a:rPr lang="en-US" sz="6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051B1F-B2BC-6A32-0140-51618D67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46"/>
          <a:stretch/>
        </p:blipFill>
        <p:spPr>
          <a:xfrm>
            <a:off x="6606253" y="983558"/>
            <a:ext cx="4942280" cy="48908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F9C09D-88BB-5DBE-9ADF-FBF14A9C1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06" y="981244"/>
            <a:ext cx="4938188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6731-0872-89F1-3C59-F2D83150451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IE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 </a:t>
            </a:r>
            <a:br>
              <a:rPr lang="en-IE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IE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IE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and Why 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BB4F621-2918-599D-3766-EA99CA7C54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655" y="1815501"/>
            <a:ext cx="4388689" cy="435126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BFA180-9E5C-4FB8-6B3C-421901C43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15420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kumimoji="0" lang="en-US" altLang="en-US" sz="2800" b="0" i="0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 investment -  political imagination and hope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Taking risks – no ‘same old’</a:t>
            </a:r>
            <a:endParaRPr kumimoji="0" lang="en-US" altLang="en-US" sz="28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kumimoji="0" lang="en-US" altLang="en-US" sz="2800" b="0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Aim to prompt discussion - Feedback welcome </a:t>
            </a:r>
          </a:p>
          <a:p>
            <a:endParaRPr kumimoji="0" lang="en-US" altLang="en-US" sz="2800" b="0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Eco-social welfare</a:t>
            </a:r>
          </a:p>
          <a:p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Ireland as an anchor case   </a:t>
            </a:r>
            <a:endParaRPr kumimoji="0" lang="en-US" altLang="en-US" sz="2800" b="0" i="0" strike="noStrike" cap="none" normalizeH="0" baseline="0" dirty="0">
              <a:ln>
                <a:noFill/>
              </a:ln>
              <a:effectLst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32601-828D-6972-4AFC-2D20DEB4BA02}"/>
              </a:ext>
            </a:extLst>
          </p:cNvPr>
          <p:cNvSpPr txBox="1"/>
          <p:nvPr/>
        </p:nvSpPr>
        <p:spPr>
          <a:xfrm>
            <a:off x="723331" y="365125"/>
            <a:ext cx="99901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8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Introduction:  The case for a welfare imagination</a:t>
            </a:r>
            <a:endParaRPr kumimoji="0" lang="en-US" altLang="en-US" sz="2800" b="0" i="0" strike="noStrike" cap="none" normalizeH="0" baseline="0" dirty="0">
              <a:ln>
                <a:noFill/>
              </a:ln>
              <a:effectLst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84FF5-694C-2F6D-B9D5-459A86A1B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975" y="4710240"/>
            <a:ext cx="1714739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DF275A2-2843-1618-70E2-D84301984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8913" y="859536"/>
            <a:ext cx="4832802" cy="1243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PART ONE</a:t>
            </a:r>
            <a:b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</a:br>
            <a:b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</a:b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From problems to solutions: a post-growth eco-social political economy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0D26F-E791-719B-6413-D35B0FB13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" y="2568761"/>
            <a:ext cx="5914508" cy="36082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</a:rPr>
              <a:t>Commodification and decommodification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</a:rPr>
              <a:t>From unsustainable environmental outcomes to a post-growth world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Excessive wealth + excessive consumption </a:t>
            </a:r>
          </a:p>
          <a:p>
            <a:pPr marL="0" indent="0">
              <a:buNone/>
            </a:pPr>
            <a:endParaRPr kumimoji="0" lang="en-US" altLang="en-US" sz="240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</a:rPr>
              <a:t>From an unequal society to eco-social welfare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A2CB20-4812-188D-408E-5F90819AC8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9795950">
            <a:off x="7549117" y="614501"/>
            <a:ext cx="3189767" cy="2743200"/>
          </a:xfrm>
          <a:prstGeom prst="rect">
            <a:avLst/>
          </a:prstGeom>
        </p:spPr>
      </p:pic>
      <p:pic>
        <p:nvPicPr>
          <p:cNvPr id="3074" name="Picture 2" descr="Commodification-1">
            <a:extLst>
              <a:ext uri="{FF2B5EF4-FFF2-40B4-BE49-F238E27FC236}">
                <a16:creationId xmlns:a16="http://schemas.microsoft.com/office/drawing/2014/main" id="{9443133A-FDAA-C3BD-D6B2-2AFB4CB5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332" y="3044100"/>
            <a:ext cx="496075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3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F1BBC0-8C42-ADCE-E7E9-605AE5C526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923751" y="658608"/>
            <a:ext cx="2693760" cy="404672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9C08E7-3F81-C5BE-057F-E70146E90F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10" y="1853180"/>
            <a:ext cx="4799482" cy="4351338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A8B3266E-FF0C-FF3B-AD5B-5ACF2C289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30389" y="263198"/>
            <a:ext cx="65583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Commodification and decommodification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0EDB4-E63C-F1A4-E715-16A12E9271EF}"/>
              </a:ext>
            </a:extLst>
          </p:cNvPr>
          <p:cNvSpPr txBox="1"/>
          <p:nvPr/>
        </p:nvSpPr>
        <p:spPr>
          <a:xfrm>
            <a:off x="245660" y="4028849"/>
            <a:ext cx="5583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Capitalism and neoliberalism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Commodification and decommodification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n-US" altLang="en-US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Irish political economy – a commodified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1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E98B1-68C3-5133-F4EF-0EB403F57B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08201">
            <a:off x="1430521" y="1139374"/>
            <a:ext cx="3208161" cy="38536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106863-C285-F218-EA0F-B6D2CB0E0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0206"/>
            <a:ext cx="5295348" cy="517170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A80E3214-88D5-CEDB-09B7-771877AA1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7879" y="747178"/>
            <a:ext cx="10524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unsustainable environmental outcomes to a post-growth world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EB675-7531-B26E-5D05-21540419A4E2}"/>
              </a:ext>
            </a:extLst>
          </p:cNvPr>
          <p:cNvSpPr txBox="1"/>
          <p:nvPr/>
        </p:nvSpPr>
        <p:spPr>
          <a:xfrm>
            <a:off x="727879" y="4549669"/>
            <a:ext cx="602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How bad is environmental degradation?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Situating arguments within the politics of economic growth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Ireland’s record on the environment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989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156EA87-1D3E-5096-B7DE-CBBAAAC4B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936" y="676656"/>
            <a:ext cx="8513064" cy="1681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34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From an unequal society to eco-social welfare</a:t>
            </a:r>
            <a:endParaRPr kumimoji="0" lang="en-US" altLang="en-US" sz="3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ECEA1C-C38A-7B7B-C65B-EC0F5BFC5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strike="noStrike" cap="none" normalizeH="0" baseline="0" dirty="0">
                <a:ln>
                  <a:noFill/>
                </a:ln>
                <a:effectLst/>
              </a:rPr>
              <a:t>Social inequality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strike="noStrike" cap="none" normalizeH="0" baseline="0" dirty="0">
                <a:ln>
                  <a:noFill/>
                </a:ln>
                <a:effectLst/>
              </a:rPr>
              <a:t>Welfare not working – 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>
                <a:tab pos="5937250" algn="r"/>
              </a:tabLst>
            </a:pPr>
            <a:endParaRPr kumimoji="0" lang="en-US" altLang="en-US" sz="22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>
                <a:tab pos="5937250" algn="r"/>
              </a:tabLst>
            </a:pPr>
            <a:r>
              <a:rPr kumimoji="0" lang="en-US" altLang="en-US" sz="2200" b="0" i="0" strike="noStrike" cap="none" normalizeH="0" baseline="0" dirty="0">
                <a:ln>
                  <a:noFill/>
                </a:ln>
                <a:effectLst/>
              </a:rPr>
              <a:t>Reimagining social protection as eco-social welfare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endParaRPr kumimoji="0" lang="en-US" altLang="en-US" sz="22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2200" b="0" i="0" strike="noStrike" cap="none" normalizeH="0" baseline="0" dirty="0">
                <a:ln>
                  <a:noFill/>
                </a:ln>
                <a:effectLst/>
              </a:rPr>
              <a:t>Social Inequality in Ireland </a:t>
            </a: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C6D95D-3620-7510-1868-37B1E0EEEF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3214" y="2444060"/>
            <a:ext cx="6172728" cy="45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C7F2-01E7-AC97-CC0D-65197A32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1951"/>
            <a:ext cx="10972800" cy="1328738"/>
          </a:xfrm>
        </p:spPr>
        <p:txBody>
          <a:bodyPr/>
          <a:lstStyle/>
          <a:p>
            <a:r>
              <a:rPr lang="en-IE" dirty="0"/>
              <a:t>– Social inequality and carbon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675B-EDBC-C118-306D-1E88F4C809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Global </a:t>
            </a:r>
          </a:p>
          <a:p>
            <a:pPr marL="0" indent="0">
              <a:buNone/>
            </a:pPr>
            <a:r>
              <a:rPr lang="en-IE" dirty="0"/>
              <a:t>  </a:t>
            </a:r>
          </a:p>
          <a:p>
            <a:r>
              <a:rPr lang="en-IE" dirty="0"/>
              <a:t>Top 1%     110 tonnes </a:t>
            </a:r>
          </a:p>
          <a:p>
            <a:pPr marL="0" indent="0">
              <a:buNone/>
            </a:pPr>
            <a:r>
              <a:rPr lang="en-IE" dirty="0"/>
              <a:t>  (9.5% 1990 – 12% 2020) </a:t>
            </a:r>
          </a:p>
          <a:p>
            <a:endParaRPr lang="en-IE" dirty="0"/>
          </a:p>
          <a:p>
            <a:r>
              <a:rPr lang="en-IE" dirty="0"/>
              <a:t>Top 10% 30 tonnes </a:t>
            </a:r>
          </a:p>
          <a:p>
            <a:endParaRPr lang="en-IE" dirty="0"/>
          </a:p>
          <a:p>
            <a:r>
              <a:rPr lang="en-IE" dirty="0"/>
              <a:t>Bottom 50% ? Tonnes</a:t>
            </a:r>
          </a:p>
          <a:p>
            <a:endParaRPr lang="en-IE" dirty="0"/>
          </a:p>
          <a:p>
            <a:r>
              <a:rPr lang="en-IE" dirty="0"/>
              <a:t>Nearly at 2030 target  </a:t>
            </a:r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8BC72-04D5-F47C-CD34-6CD827B20D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Ireland </a:t>
            </a:r>
          </a:p>
          <a:p>
            <a:endParaRPr lang="en-IE" dirty="0"/>
          </a:p>
          <a:p>
            <a:r>
              <a:rPr lang="en-IE" dirty="0"/>
              <a:t>1%-  61 tonnes</a:t>
            </a:r>
          </a:p>
          <a:p>
            <a:endParaRPr lang="en-IE" dirty="0"/>
          </a:p>
          <a:p>
            <a:r>
              <a:rPr lang="en-IE" dirty="0"/>
              <a:t>Bottom 50%  X tonnes </a:t>
            </a:r>
          </a:p>
          <a:p>
            <a:endParaRPr lang="en-IE" dirty="0"/>
          </a:p>
          <a:p>
            <a:r>
              <a:rPr lang="en-IE" dirty="0"/>
              <a:t>97% v 40%  reduction   </a:t>
            </a:r>
          </a:p>
          <a:p>
            <a:endParaRPr lang="en-IE" dirty="0"/>
          </a:p>
          <a:p>
            <a:r>
              <a:rPr lang="en-IE"/>
              <a:t>To reach 2 </a:t>
            </a:r>
            <a:r>
              <a:rPr lang="en-IE" dirty="0"/>
              <a:t>tonnes by 2020 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318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1C1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321ED04-AD32-8299-8D5E-F61465F65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4256" y="491260"/>
            <a:ext cx="6594189" cy="16252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3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PART TWO</a:t>
            </a:r>
            <a:br>
              <a:rPr kumimoji="0" lang="en-US" altLang="en-US" sz="3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</a:br>
            <a:r>
              <a:rPr kumimoji="0" lang="en-US" altLang="en-US" sz="3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Reimaging Welfare: building an eco-social imaginary from pockets of the future in the present:</a:t>
            </a:r>
            <a:endParaRPr kumimoji="0" lang="en-US" altLang="en-US" sz="37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1039" name="Rectangle 1032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BB7E1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Seeds - 'Future' (1967) - It's Psychedelic Baby Magazine">
            <a:extLst>
              <a:ext uri="{FF2B5EF4-FFF2-40B4-BE49-F238E27FC236}">
                <a16:creationId xmlns:a16="http://schemas.microsoft.com/office/drawing/2014/main" id="{D3A1F8B2-C59B-F166-DADE-BE8539EE7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82" y="3166171"/>
            <a:ext cx="2557839" cy="263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4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BB7E1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AA822-8B84-F80E-6CD2-FC3347F1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6057" y="762983"/>
            <a:ext cx="3515128" cy="53309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Reciprocity, interdependence,  enabling institutions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Universal Basic Services (UBS)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Participation Income (PI)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511F46-DB17-706A-25C5-01D8EC5A2C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87021" y="2745771"/>
            <a:ext cx="4465321" cy="3620969"/>
          </a:xfrm>
        </p:spPr>
      </p:pic>
    </p:spTree>
    <p:extLst>
      <p:ext uri="{BB962C8B-B14F-4D97-AF65-F5344CB8AC3E}">
        <p14:creationId xmlns:p14="http://schemas.microsoft.com/office/powerpoint/2010/main" val="214714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Widescreen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       PART ONE   chs 1,2,3    From problems to solutions: a post-growth eco-social political economy   PART TWO  chs 4,5,6,  Reimaging Welfare: building an eco-social imaginary   PART THREE  chs 7,8,9,  Making it happen:  An eco-social political imaginary      </vt:lpstr>
      <vt:lpstr>Introduction   What and Why </vt:lpstr>
      <vt:lpstr>PART ONE   From problems to solutions: a post-growth eco-social political economy</vt:lpstr>
      <vt:lpstr>Commodification and decommodification</vt:lpstr>
      <vt:lpstr> From unsustainable environmental outcomes to a post-growth world</vt:lpstr>
      <vt:lpstr>From an unequal society to eco-social welfare</vt:lpstr>
      <vt:lpstr>– Social inequality and carbon emissions</vt:lpstr>
      <vt:lpstr>PART TWO Reimaging Welfare: building an eco-social imaginary from pockets of the future in the present:</vt:lpstr>
      <vt:lpstr>Reciprocity and interdependence: enabling institutions</vt:lpstr>
      <vt:lpstr>Ch 5: Universal Basic Services-</vt:lpstr>
      <vt:lpstr>Ch 6: Participation Income</vt:lpstr>
      <vt:lpstr>PART THREE Making it happen:  An eco-social political imaginary</vt:lpstr>
      <vt:lpstr>Power and mobilisation</vt:lpstr>
      <vt:lpstr>Imaginaries and ideas</vt:lpstr>
      <vt:lpstr>Achieving change through high-energy democracy and coalition-building</vt:lpstr>
      <vt:lpstr>The future of welfare is eco-social:  making it happen   </vt:lpstr>
      <vt:lpstr>New welfare imaginary, Island of Ireland,  N and S  </vt:lpstr>
      <vt:lpstr>An alternative is possible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welfare is eco-social   Making it happen</dc:title>
  <dc:creator>Mary Murphy</dc:creator>
  <cp:lastModifiedBy>Mary Murphy</cp:lastModifiedBy>
  <cp:revision>9</cp:revision>
  <dcterms:created xsi:type="dcterms:W3CDTF">2022-07-13T11:51:50Z</dcterms:created>
  <dcterms:modified xsi:type="dcterms:W3CDTF">2023-04-17T19:18:12Z</dcterms:modified>
</cp:coreProperties>
</file>